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8" r:id="rId2"/>
    <p:sldId id="456" r:id="rId3"/>
    <p:sldId id="259" r:id="rId4"/>
    <p:sldId id="322" r:id="rId5"/>
    <p:sldId id="354" r:id="rId6"/>
    <p:sldId id="433" r:id="rId7"/>
    <p:sldId id="357" r:id="rId8"/>
    <p:sldId id="361" r:id="rId9"/>
    <p:sldId id="362" r:id="rId10"/>
    <p:sldId id="442" r:id="rId11"/>
    <p:sldId id="324" r:id="rId12"/>
    <p:sldId id="363" r:id="rId13"/>
    <p:sldId id="457" r:id="rId14"/>
    <p:sldId id="326" r:id="rId15"/>
    <p:sldId id="327" r:id="rId16"/>
    <p:sldId id="460" r:id="rId17"/>
    <p:sldId id="390" r:id="rId18"/>
    <p:sldId id="333" r:id="rId19"/>
    <p:sldId id="461" r:id="rId20"/>
    <p:sldId id="391" r:id="rId21"/>
    <p:sldId id="332" r:id="rId22"/>
    <p:sldId id="463" r:id="rId23"/>
    <p:sldId id="394" r:id="rId24"/>
    <p:sldId id="490" r:id="rId25"/>
    <p:sldId id="489" r:id="rId26"/>
    <p:sldId id="396" r:id="rId27"/>
    <p:sldId id="399" r:id="rId28"/>
    <p:sldId id="429" r:id="rId29"/>
    <p:sldId id="403" r:id="rId30"/>
    <p:sldId id="404" r:id="rId31"/>
    <p:sldId id="436" r:id="rId32"/>
    <p:sldId id="402" r:id="rId33"/>
    <p:sldId id="405" r:id="rId34"/>
    <p:sldId id="469" r:id="rId35"/>
    <p:sldId id="470" r:id="rId36"/>
    <p:sldId id="487" r:id="rId37"/>
    <p:sldId id="471" r:id="rId38"/>
    <p:sldId id="446" r:id="rId39"/>
    <p:sldId id="449" r:id="rId40"/>
    <p:sldId id="472" r:id="rId41"/>
    <p:sldId id="473" r:id="rId42"/>
    <p:sldId id="474" r:id="rId43"/>
    <p:sldId id="477" r:id="rId44"/>
    <p:sldId id="478" r:id="rId45"/>
    <p:sldId id="475" r:id="rId46"/>
    <p:sldId id="479" r:id="rId47"/>
    <p:sldId id="366" r:id="rId48"/>
    <p:sldId id="480" r:id="rId49"/>
    <p:sldId id="425" r:id="rId50"/>
    <p:sldId id="424" r:id="rId51"/>
    <p:sldId id="426" r:id="rId52"/>
    <p:sldId id="427" r:id="rId53"/>
    <p:sldId id="486" r:id="rId54"/>
    <p:sldId id="458" r:id="rId55"/>
    <p:sldId id="462" r:id="rId56"/>
    <p:sldId id="335" r:id="rId57"/>
    <p:sldId id="488" r:id="rId58"/>
    <p:sldId id="441" r:id="rId59"/>
    <p:sldId id="483" r:id="rId60"/>
    <p:sldId id="468" r:id="rId61"/>
    <p:sldId id="485" r:id="rId62"/>
    <p:sldId id="481" r:id="rId63"/>
    <p:sldId id="484" r:id="rId64"/>
    <p:sldId id="48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3F35707F-D3C8-4B78-BF7E-EAEC11827892}">
          <p14:sldIdLst>
            <p14:sldId id="258"/>
            <p14:sldId id="456"/>
            <p14:sldId id="259"/>
            <p14:sldId id="322"/>
            <p14:sldId id="354"/>
            <p14:sldId id="433"/>
            <p14:sldId id="357"/>
            <p14:sldId id="361"/>
            <p14:sldId id="362"/>
            <p14:sldId id="442"/>
            <p14:sldId id="324"/>
            <p14:sldId id="363"/>
            <p14:sldId id="457"/>
            <p14:sldId id="326"/>
            <p14:sldId id="327"/>
            <p14:sldId id="460"/>
            <p14:sldId id="390"/>
            <p14:sldId id="333"/>
            <p14:sldId id="461"/>
            <p14:sldId id="391"/>
            <p14:sldId id="332"/>
            <p14:sldId id="463"/>
            <p14:sldId id="394"/>
            <p14:sldId id="490"/>
            <p14:sldId id="489"/>
            <p14:sldId id="396"/>
            <p14:sldId id="399"/>
            <p14:sldId id="429"/>
            <p14:sldId id="403"/>
            <p14:sldId id="404"/>
            <p14:sldId id="436"/>
            <p14:sldId id="402"/>
            <p14:sldId id="405"/>
            <p14:sldId id="469"/>
            <p14:sldId id="470"/>
            <p14:sldId id="487"/>
            <p14:sldId id="471"/>
            <p14:sldId id="446"/>
            <p14:sldId id="449"/>
            <p14:sldId id="472"/>
            <p14:sldId id="473"/>
            <p14:sldId id="474"/>
            <p14:sldId id="477"/>
            <p14:sldId id="478"/>
            <p14:sldId id="475"/>
            <p14:sldId id="479"/>
            <p14:sldId id="366"/>
            <p14:sldId id="480"/>
          </p14:sldIdLst>
        </p14:section>
        <p14:section name="Appendix --- Control Relations" id="{DDA63379-6E2F-4C33-99C6-5BFD4BE1FCD6}">
          <p14:sldIdLst>
            <p14:sldId id="425"/>
            <p14:sldId id="424"/>
            <p14:sldId id="426"/>
            <p14:sldId id="427"/>
          </p14:sldIdLst>
        </p14:section>
        <p14:section name="Appendix --- LiDAR" id="{E6F2D160-1B64-4F52-83C4-AFAC5F737940}">
          <p14:sldIdLst>
            <p14:sldId id="486"/>
            <p14:sldId id="458"/>
            <p14:sldId id="462"/>
            <p14:sldId id="335"/>
          </p14:sldIdLst>
        </p14:section>
        <p14:section name="Coordinate Transform" id="{D4AC00E0-7A35-49B8-BB67-AA5BCD47D646}">
          <p14:sldIdLst>
            <p14:sldId id="488"/>
          </p14:sldIdLst>
        </p14:section>
        <p14:section name="Appendix --- Delay" id="{804A590D-6C1E-4D10-B098-545AB0EC51F5}">
          <p14:sldIdLst>
            <p14:sldId id="441"/>
            <p14:sldId id="483"/>
            <p14:sldId id="468"/>
          </p14:sldIdLst>
        </p14:section>
        <p14:section name="Appendix --- System IDE" id="{371EDBA0-0050-4D37-97CE-0985D641CCBC}">
          <p14:sldIdLst>
            <p14:sldId id="485"/>
          </p14:sldIdLst>
        </p14:section>
        <p14:section name="Appendix --- Current CL Debug" id="{AE9328EC-E473-4EF8-91D1-C0B009CCACEF}">
          <p14:sldIdLst>
            <p14:sldId id="481"/>
            <p14:sldId id="484"/>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4956" autoAdjust="0"/>
  </p:normalViewPr>
  <p:slideViewPr>
    <p:cSldViewPr snapToGrid="0">
      <p:cViewPr varScale="1">
        <p:scale>
          <a:sx n="72" d="100"/>
          <a:sy n="72" d="100"/>
        </p:scale>
        <p:origin x="11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Wake steering</a:t>
            </a:r>
          </a:p>
          <a:p>
            <a:r>
              <a:rPr lang="en-US" altLang="zh-CN" dirty="0"/>
              <a:t>Bring the question: can we use this setup for controlling the helix?</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1983761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CW LIDAR </a:t>
            </a:r>
          </a:p>
          <a:p>
            <a:r>
              <a:rPr lang="en-US" altLang="zh-CN" dirty="0"/>
              <a:t>Measuring 1D (rotor disk) position</a:t>
            </a:r>
          </a:p>
          <a:p>
            <a:r>
              <a:rPr lang="en-US" altLang="zh-CN" dirty="0"/>
              <a:t>Information of the whole plant can be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look at what LiDAR brings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55394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114521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38516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4645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Fast computation, able to run real-time, use the GPU</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4831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382071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372189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2073609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195132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1995079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483782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83400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092325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4087462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2339051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178894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60</a:t>
            </a:fld>
            <a:endParaRPr lang="zh-CN" altLang="en-US"/>
          </a:p>
        </p:txBody>
      </p:sp>
    </p:spTree>
    <p:extLst>
      <p:ext uri="{BB962C8B-B14F-4D97-AF65-F5344CB8AC3E}">
        <p14:creationId xmlns:p14="http://schemas.microsoft.com/office/powerpoint/2010/main" val="3098126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062644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2499185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353974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 is the dominate one compared to </a:t>
            </a:r>
            <a:r>
              <a:rPr lang="en-US" altLang="zh-CN" dirty="0" err="1"/>
              <a:t>Yc</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81763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190CA508-B273-4D53-A64E-FB05E270E0EA}" type="datetime1">
              <a:rPr lang="nl-NL" smtClean="0"/>
              <a:t>4-10-2024</a:t>
            </a:fld>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804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34770700-3D0B-4908-9651-6B19F07C1EC0}" type="datetime1">
              <a:rPr lang="nl-NL" smtClean="0"/>
              <a:t>4-10-2024</a:t>
            </a:fld>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3717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4-10-2024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4-10-2024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4-10-2024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4-10-2024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4-10-2024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4-10-2024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3.jpe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7" y="2936023"/>
            <a:ext cx="5865553" cy="2092881"/>
          </a:xfrm>
        </p:spPr>
        <p:txBody>
          <a:bodyPr/>
          <a:lstStyle/>
          <a:p>
            <a:r>
              <a:rPr lang="en-GB" b="0" dirty="0">
                <a:latin typeface="Times New Roman" panose="02020603050405020304" pitchFamily="18" charset="0"/>
                <a:cs typeface="Times New Roman" panose="02020603050405020304" pitchFamily="18" charset="0"/>
              </a:rPr>
              <a:t>LiDAR-Enhanced Closed Loop Wake Mixing Control</a:t>
            </a:r>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719137" y="5284085"/>
            <a:ext cx="5871541" cy="424732"/>
          </a:xfrm>
        </p:spPr>
        <p:txBody>
          <a:bodyPr/>
          <a:lstStyle/>
          <a:p>
            <a:r>
              <a:rPr lang="en-GB" dirty="0">
                <a:latin typeface="Times New Roman" panose="02020603050405020304" pitchFamily="18" charset="0"/>
                <a:cs typeface="Times New Roman" panose="02020603050405020304" pitchFamily="18" charset="0"/>
              </a:rPr>
              <a:t>David Chen</a:t>
            </a:r>
            <a:endParaRPr lang="en-GB" noProof="0" dirty="0">
              <a:latin typeface="Times New Roman" panose="02020603050405020304" pitchFamily="18" charset="0"/>
              <a:cs typeface="Times New Roman" panose="02020603050405020304" pitchFamily="18" charset="0"/>
            </a:endParaRP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719137" y="5813671"/>
            <a:ext cx="766235" cy="184666"/>
          </a:xfrm>
        </p:spPr>
        <p:txBody>
          <a:bodyPr/>
          <a:lstStyle/>
          <a:p>
            <a:fld id="{A70DA17A-8D2C-4A91-9743-4EE9C30B5D2E}" type="datetime1">
              <a:rPr lang="nl-NL" smtClean="0"/>
              <a:t>4-10-2024</a:t>
            </a:fld>
            <a:endParaRPr lang="en-GB" dirty="0"/>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Approach ---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rotWithShape="1">
          <a:blip r:embed="rId4">
            <a:extLst>
              <a:ext uri="{28A0092B-C50C-407E-A947-70E740481C1C}">
                <a14:useLocalDpi xmlns:a14="http://schemas.microsoft.com/office/drawing/2010/main" val="0"/>
              </a:ext>
            </a:extLst>
          </a:blip>
          <a:srcRect l="9346" r="6270"/>
          <a:stretch/>
        </p:blipFill>
        <p:spPr>
          <a:xfrm>
            <a:off x="0" y="1987804"/>
            <a:ext cx="5348177"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rotWithShape="1">
          <a:blip r:embed="rId5">
            <a:extLst>
              <a:ext uri="{28A0092B-C50C-407E-A947-70E740481C1C}">
                <a14:useLocalDpi xmlns:a14="http://schemas.microsoft.com/office/drawing/2010/main" val="0"/>
              </a:ext>
            </a:extLst>
          </a:blip>
          <a:srcRect l="8786" r="6854"/>
          <a:stretch/>
        </p:blipFill>
        <p:spPr>
          <a:xfrm>
            <a:off x="6843825" y="1987804"/>
            <a:ext cx="5346589"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95604" y="-1433711"/>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95605" y="1626278"/>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 My Question</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96496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sz="2400" b="1" dirty="0">
                <a:solidFill>
                  <a:srgbClr val="0070C0"/>
                </a:solidFill>
                <a:latin typeface="Times New Roman" panose="02020603050405020304" pitchFamily="18" charset="0"/>
                <a:cs typeface="Times New Roman" panose="02020603050405020304" pitchFamily="18" charset="0"/>
              </a:rPr>
              <a:t>Can we closed-loop control the helix based on flow information?</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D4BBF4D-24D2-9F3B-7681-E90627EB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Tree>
    <p:extLst>
      <p:ext uri="{BB962C8B-B14F-4D97-AF65-F5344CB8AC3E}">
        <p14:creationId xmlns:p14="http://schemas.microsoft.com/office/powerpoint/2010/main" val="3256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Feedback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LiDAR</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01</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2375B-2B49-4251-BA38-5F788B71A001}"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dirty="0" err="1"/>
              <a:t>Borbon</a:t>
            </a:r>
            <a:r>
              <a:rPr lang="en-US" altLang="zh-CN" dirty="0"/>
              <a:t> Fernando, 2015, 'Lidar uncertainty in complex terrain: Development of a bias correction methodology'</a:t>
            </a:r>
            <a:endParaRPr lang="zh-CN" altLang="en-US" dirty="0"/>
          </a:p>
        </p:txBody>
      </p:sp>
      <p:pic>
        <p:nvPicPr>
          <p:cNvPr id="8" name="Picture 7">
            <a:extLst>
              <a:ext uri="{FF2B5EF4-FFF2-40B4-BE49-F238E27FC236}">
                <a16:creationId xmlns:a16="http://schemas.microsoft.com/office/drawing/2014/main" id="{7DF11FC4-7484-8172-5D63-ED7A268B7410}"/>
              </a:ext>
            </a:extLst>
          </p:cNvPr>
          <p:cNvPicPr>
            <a:picLocks noChangeAspect="1"/>
          </p:cNvPicPr>
          <p:nvPr/>
        </p:nvPicPr>
        <p:blipFill>
          <a:blip r:embed="rId4"/>
          <a:stretch>
            <a:fillRect/>
          </a:stretch>
        </p:blipFill>
        <p:spPr>
          <a:xfrm>
            <a:off x="1473276" y="1729592"/>
            <a:ext cx="9243861" cy="3398815"/>
          </a:xfrm>
          <a:prstGeom prst="rect">
            <a:avLst/>
          </a:prstGeom>
        </p:spPr>
      </p:pic>
      <p:sp>
        <p:nvSpPr>
          <p:cNvPr id="9" name="Titel 7">
            <a:extLst>
              <a:ext uri="{FF2B5EF4-FFF2-40B4-BE49-F238E27FC236}">
                <a16:creationId xmlns:a16="http://schemas.microsoft.com/office/drawing/2014/main" id="{5F48597E-0D85-B3C6-308F-B6D31309313E}"/>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Doppler Effect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DCFCFC-DFD3-49B1-8C38-2C9841952068}"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Application WFFC</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a:t>Fleming, P., et al. 2017. 'Full-Scale Field Test of Wake Steering'</a:t>
            </a:r>
            <a:endParaRPr lang="zh-CN" altLang="en-US" dirty="0"/>
          </a:p>
        </p:txBody>
      </p:sp>
      <p:pic>
        <p:nvPicPr>
          <p:cNvPr id="3" name="Picture 2">
            <a:extLst>
              <a:ext uri="{FF2B5EF4-FFF2-40B4-BE49-F238E27FC236}">
                <a16:creationId xmlns:a16="http://schemas.microsoft.com/office/drawing/2014/main" id="{FEFA3470-F5C5-F663-FBA9-1F7D3D83E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28" y="1883757"/>
            <a:ext cx="4275884" cy="2673107"/>
          </a:xfrm>
          <a:prstGeom prst="rect">
            <a:avLst/>
          </a:prstGeom>
        </p:spPr>
      </p:pic>
      <p:pic>
        <p:nvPicPr>
          <p:cNvPr id="9" name="Picture 8">
            <a:extLst>
              <a:ext uri="{FF2B5EF4-FFF2-40B4-BE49-F238E27FC236}">
                <a16:creationId xmlns:a16="http://schemas.microsoft.com/office/drawing/2014/main" id="{A67DC79A-0885-AADF-CFBF-9D8921F0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863" y="1675072"/>
            <a:ext cx="7240384" cy="3090479"/>
          </a:xfrm>
          <a:prstGeom prst="rect">
            <a:avLst/>
          </a:prstGeom>
        </p:spPr>
      </p:pic>
    </p:spTree>
    <p:extLst>
      <p:ext uri="{BB962C8B-B14F-4D97-AF65-F5344CB8AC3E}">
        <p14:creationId xmlns:p14="http://schemas.microsoft.com/office/powerpoint/2010/main" val="3559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Simulation Setup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4C5C09-BBEC-5B1A-6D65-12182F4D31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207" y="923087"/>
            <a:ext cx="4988971" cy="5011822"/>
          </a:xfrm>
          <a:prstGeom prst="rect">
            <a:avLst/>
          </a:prstGeom>
        </p:spPr>
      </p:pic>
      <p:pic>
        <p:nvPicPr>
          <p:cNvPr id="14" name="Picture 13">
            <a:extLst>
              <a:ext uri="{FF2B5EF4-FFF2-40B4-BE49-F238E27FC236}">
                <a16:creationId xmlns:a16="http://schemas.microsoft.com/office/drawing/2014/main" id="{9AB04495-A2FC-0041-C5CF-516F71BE3D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550" y="1405618"/>
            <a:ext cx="5222324" cy="4046761"/>
          </a:xfrm>
          <a:prstGeom prst="rect">
            <a:avLst/>
          </a:prstGeom>
        </p:spPr>
      </p:pic>
      <p:sp>
        <p:nvSpPr>
          <p:cNvPr id="15" name="TextBox 14">
            <a:extLst>
              <a:ext uri="{FF2B5EF4-FFF2-40B4-BE49-F238E27FC236}">
                <a16:creationId xmlns:a16="http://schemas.microsoft.com/office/drawing/2014/main" id="{C7C1424B-B6D6-3FB1-43B4-65EE989FF988}"/>
              </a:ext>
            </a:extLst>
          </p:cNvPr>
          <p:cNvSpPr txBox="1"/>
          <p:nvPr/>
        </p:nvSpPr>
        <p:spPr>
          <a:xfrm>
            <a:off x="7291902" y="5267713"/>
            <a:ext cx="25955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Continuous Wave LiDAR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Practical Tool</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19</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Research Question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When pieces become a full puzzle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FBA1-A7C4-6340-8843-0048952DAFB0}"/>
              </a:ext>
            </a:extLst>
          </p:cNvPr>
          <p:cNvSpPr>
            <a:spLocks noGrp="1"/>
          </p:cNvSpPr>
          <p:nvPr>
            <p:ph idx="1"/>
          </p:nvPr>
        </p:nvSpPr>
        <p:spPr>
          <a:xfrm>
            <a:off x="265509" y="1017208"/>
            <a:ext cx="11483468" cy="4536632"/>
          </a:xfrm>
        </p:spPr>
        <p:txBody>
          <a:bodyPr>
            <a:normAutofit fontScale="92500" lnSpcReduction="20000"/>
          </a:bodyPr>
          <a:lstStyle/>
          <a:p>
            <a:pPr>
              <a:lnSpc>
                <a:spcPct val="150000"/>
              </a:lnSpc>
            </a:pPr>
            <a:r>
              <a:rPr lang="en-US" altLang="zh-CN" dirty="0">
                <a:latin typeface="Times New Roman" panose="02020603050405020304" pitchFamily="18" charset="0"/>
                <a:cs typeface="Times New Roman" panose="02020603050405020304" pitchFamily="18" charset="0"/>
              </a:rPr>
              <a:t>Introduction</a:t>
            </a:r>
          </a:p>
          <a:p>
            <a:pPr>
              <a:lnSpc>
                <a:spcPct val="150000"/>
              </a:lnSpc>
            </a:pPr>
            <a:r>
              <a:rPr lang="en-US" altLang="zh-CN" dirty="0">
                <a:latin typeface="Times New Roman" panose="02020603050405020304" pitchFamily="18" charset="0"/>
                <a:cs typeface="Times New Roman" panose="02020603050405020304" pitchFamily="18" charset="0"/>
              </a:rPr>
              <a:t>Feedback --- LiDAR</a:t>
            </a:r>
          </a:p>
          <a:p>
            <a:pPr>
              <a:lnSpc>
                <a:spcPct val="150000"/>
              </a:lnSpc>
            </a:pPr>
            <a:r>
              <a:rPr lang="en-US" altLang="zh-CN" dirty="0">
                <a:latin typeface="Times New Roman" panose="02020603050405020304" pitchFamily="18" charset="0"/>
                <a:cs typeface="Times New Roman" panose="02020603050405020304" pitchFamily="18" charset="0"/>
              </a:rPr>
              <a:t>Research Question</a:t>
            </a:r>
          </a:p>
          <a:p>
            <a:pPr>
              <a:lnSpc>
                <a:spcPct val="150000"/>
              </a:lnSpc>
            </a:pPr>
            <a:r>
              <a:rPr lang="en-US" altLang="zh-CN" dirty="0">
                <a:latin typeface="Times New Roman" panose="02020603050405020304" pitchFamily="18" charset="0"/>
                <a:cs typeface="Times New Roman" panose="02020603050405020304" pitchFamily="18" charset="0"/>
              </a:rPr>
              <a:t>Control Design</a:t>
            </a:r>
          </a:p>
          <a:p>
            <a:pPr>
              <a:lnSpc>
                <a:spcPct val="150000"/>
              </a:lnSpc>
            </a:pPr>
            <a:r>
              <a:rPr lang="en-US" altLang="zh-CN" dirty="0">
                <a:latin typeface="Times New Roman" panose="02020603050405020304" pitchFamily="18" charset="0"/>
                <a:cs typeface="Times New Roman" panose="02020603050405020304" pitchFamily="18" charset="0"/>
              </a:rPr>
              <a:t>Current Progress</a:t>
            </a:r>
          </a:p>
          <a:p>
            <a:pPr>
              <a:lnSpc>
                <a:spcPct val="150000"/>
              </a:lnSpc>
            </a:pPr>
            <a:r>
              <a:rPr lang="en-US" altLang="zh-CN" dirty="0">
                <a:latin typeface="Times New Roman" panose="02020603050405020304" pitchFamily="18" charset="0"/>
                <a:cs typeface="Times New Roman" panose="02020603050405020304" pitchFamily="18" charset="0"/>
              </a:rPr>
              <a:t>Future Work </a:t>
            </a:r>
          </a:p>
          <a:p>
            <a:pPr>
              <a:lnSpc>
                <a:spcPct val="150000"/>
              </a:lnSpc>
            </a:pPr>
            <a:r>
              <a:rPr lang="en-US" altLang="zh-CN" dirty="0">
                <a:latin typeface="Times New Roman" panose="02020603050405020304" pitchFamily="18" charset="0"/>
                <a:cs typeface="Times New Roman" panose="02020603050405020304" pitchFamily="18" charset="0"/>
              </a:rPr>
              <a:t>Q &amp; A</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D7A1524-C9EE-4CE7-B69B-1C2BA8888C6C}"/>
              </a:ext>
            </a:extLst>
          </p:cNvPr>
          <p:cNvSpPr>
            <a:spLocks noGrp="1"/>
          </p:cNvSpPr>
          <p:nvPr>
            <p:ph type="dt" sz="half" idx="10"/>
          </p:nvPr>
        </p:nvSpPr>
        <p:spPr/>
        <p:txBody>
          <a:bodyPr/>
          <a:lstStyle/>
          <a:p>
            <a:fld id="{6316C07C-2859-4372-8A7D-C1DB87EAEB66}" type="datetime1">
              <a:rPr lang="nl-NL" altLang="zh-CN" smtClean="0"/>
              <a:t>4-10-2024</a:t>
            </a:fld>
            <a:endParaRPr lang="zh-CN" altLang="en-US"/>
          </a:p>
        </p:txBody>
      </p:sp>
      <p:sp>
        <p:nvSpPr>
          <p:cNvPr id="6" name="Slide Number Placeholder 5">
            <a:extLst>
              <a:ext uri="{FF2B5EF4-FFF2-40B4-BE49-F238E27FC236}">
                <a16:creationId xmlns:a16="http://schemas.microsoft.com/office/drawing/2014/main" id="{E6A16BAE-BA8E-4E1D-019A-01024B98A1E8}"/>
              </a:ext>
            </a:extLst>
          </p:cNvPr>
          <p:cNvSpPr>
            <a:spLocks noGrp="1"/>
          </p:cNvSpPr>
          <p:nvPr>
            <p:ph type="sldNum" sz="quarter" idx="12"/>
          </p:nvPr>
        </p:nvSpPr>
        <p:spPr/>
        <p:txBody>
          <a:bodyPr/>
          <a:lstStyle/>
          <a:p>
            <a:fld id="{45FC50E4-B149-441E-B912-A23CDA3E7583}" type="slidenum">
              <a:rPr lang="zh-CN" altLang="en-US" smtClean="0"/>
              <a:t>2</a:t>
            </a:fld>
            <a:endParaRPr lang="zh-CN" altLang="en-US"/>
          </a:p>
        </p:txBody>
      </p:sp>
      <p:pic>
        <p:nvPicPr>
          <p:cNvPr id="7" name="Picture 2" descr="TU Delft logo - Mediamatic">
            <a:extLst>
              <a:ext uri="{FF2B5EF4-FFF2-40B4-BE49-F238E27FC236}">
                <a16:creationId xmlns:a16="http://schemas.microsoft.com/office/drawing/2014/main" id="{8D77171F-826B-2BF5-4A9D-9C5CCB1D8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8F3AB861-39A9-7A84-583C-F9210A0C8FC8}"/>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Table of Content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3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RQ --- A Look into Data</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7" y="2001777"/>
            <a:ext cx="3824547" cy="2963628"/>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RQ --- Questions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wake should be controlled?</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22</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Control Design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A thing I am supposed to be good at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9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Design --- Helix </a:t>
            </a:r>
            <a:r>
              <a:rPr lang="en-GB" dirty="0" err="1">
                <a:latin typeface="Times New Roman" panose="02020603050405020304" pitchFamily="18" charset="0"/>
                <a:cs typeface="Times New Roman" panose="02020603050405020304" pitchFamily="18" charset="0"/>
              </a:rPr>
              <a:t>Center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rotWithShape="1">
          <a:blip r:embed="rId6">
            <a:extLst>
              <a:ext uri="{28A0092B-C50C-407E-A947-70E740481C1C}">
                <a14:useLocalDpi xmlns:a14="http://schemas.microsoft.com/office/drawing/2010/main" val="0"/>
              </a:ext>
            </a:extLst>
          </a:blip>
          <a:srcRect r="47940"/>
          <a:stretch/>
        </p:blipFill>
        <p:spPr>
          <a:xfrm>
            <a:off x="5498917" y="1017309"/>
            <a:ext cx="5750389" cy="4823379"/>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301" y="1206835"/>
            <a:ext cx="4740616" cy="4444328"/>
          </a:xfrm>
          <a:prstGeom prst="rect">
            <a:avLst/>
          </a:prstGeom>
        </p:spPr>
      </p:pic>
    </p:spTree>
    <p:extLst>
      <p:ext uri="{BB962C8B-B14F-4D97-AF65-F5344CB8AC3E}">
        <p14:creationId xmlns:p14="http://schemas.microsoft.com/office/powerpoint/2010/main" val="14938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943708"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1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44572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fr+fe</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D85312-C7C8-9C83-73AD-E1D2A8B29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Tree>
    <p:extLst>
      <p:ext uri="{BB962C8B-B14F-4D97-AF65-F5344CB8AC3E}">
        <p14:creationId xmlns:p14="http://schemas.microsoft.com/office/powerpoint/2010/main" val="422094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388013"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fr+fe</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1DE05B-D620-E689-A054-2D564E52854E}"/>
              </a:ext>
            </a:extLst>
          </p:cNvPr>
          <p:cNvPicPr>
            <a:picLocks noChangeAspect="1"/>
          </p:cNvPicPr>
          <p:nvPr/>
        </p:nvPicPr>
        <p:blipFill rotWithShape="1">
          <a:blip r:embed="rId5"/>
          <a:srcRect t="19517"/>
          <a:stretch/>
        </p:blipFill>
        <p:spPr>
          <a:xfrm>
            <a:off x="98434" y="2346593"/>
            <a:ext cx="6527904" cy="2162561"/>
          </a:xfrm>
          <a:prstGeom prst="rect">
            <a:avLst/>
          </a:prstGeom>
        </p:spPr>
      </p:pic>
    </p:spTree>
    <p:extLst>
      <p:ext uri="{BB962C8B-B14F-4D97-AF65-F5344CB8AC3E}">
        <p14:creationId xmlns:p14="http://schemas.microsoft.com/office/powerpoint/2010/main" val="423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a:cxnSpLocks/>
          </p:cNvCxnSpPr>
          <p:nvPr/>
        </p:nvCxnSpPr>
        <p:spPr>
          <a:xfrm>
            <a:off x="1945758" y="3252304"/>
            <a:ext cx="820081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4A938431-81BC-9CEC-776F-F5D4B34DE839}"/>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477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Relationship Map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a:cxnSpLocks/>
          </p:cNvCxnSpPr>
          <p:nvPr/>
        </p:nvCxnSpPr>
        <p:spPr>
          <a:xfrm>
            <a:off x="1637414" y="3209081"/>
            <a:ext cx="8133907"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a:cxnSpLocks/>
          </p:cNvCxnSpPr>
          <p:nvPr/>
        </p:nvCxnSpPr>
        <p:spPr>
          <a:xfrm>
            <a:off x="7017489" y="1565274"/>
            <a:ext cx="0" cy="3472281"/>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004F51-CF1C-BB10-601F-0BA2F9872DBE}"/>
              </a:ext>
            </a:extLst>
          </p:cNvPr>
          <p:cNvCxnSpPr>
            <a:cxnSpLocks/>
            <a:stCxn id="30" idx="3"/>
            <a:endCxn id="26" idx="1"/>
          </p:cNvCxnSpPr>
          <p:nvPr/>
        </p:nvCxnSpPr>
        <p:spPr>
          <a:xfrm flipV="1">
            <a:off x="5091594" y="2137311"/>
            <a:ext cx="3798595" cy="21380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Arrow: Down 11">
            <a:extLst>
              <a:ext uri="{FF2B5EF4-FFF2-40B4-BE49-F238E27FC236}">
                <a16:creationId xmlns:a16="http://schemas.microsoft.com/office/drawing/2014/main" id="{531C22EB-DF1D-1DC6-861D-5C1562F90157}"/>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441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Control Design --- Lookback</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wake should be controlled?</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Introduction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Wake, WFFC, Helix</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037559" y="2026356"/>
            <a:ext cx="1368966" cy="1329595"/>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00</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1776" y="2002026"/>
            <a:ext cx="7968448" cy="2853947"/>
          </a:xfrm>
          <a:prstGeom prst="rect">
            <a:avLst/>
          </a:prstGeom>
        </p:spPr>
      </p:pic>
      <p:sp>
        <p:nvSpPr>
          <p:cNvPr id="10" name="TextBox 9">
            <a:extLst>
              <a:ext uri="{FF2B5EF4-FFF2-40B4-BE49-F238E27FC236}">
                <a16:creationId xmlns:a16="http://schemas.microsoft.com/office/drawing/2014/main" id="{A168785A-C29E-D773-E6F0-2D5CDFEBABA3}"/>
              </a:ext>
            </a:extLst>
          </p:cNvPr>
          <p:cNvSpPr txBox="1"/>
          <p:nvPr/>
        </p:nvSpPr>
        <p:spPr>
          <a:xfrm>
            <a:off x="3756838" y="1325563"/>
            <a:ext cx="6220046"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49C44268-501D-E3A3-7477-82664313217A}"/>
              </a:ext>
            </a:extLst>
          </p:cNvPr>
          <p:cNvSpPr txBox="1"/>
          <p:nvPr/>
        </p:nvSpPr>
        <p:spPr>
          <a:xfrm>
            <a:off x="8091377" y="3325121"/>
            <a:ext cx="1212112"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2" name="Titel 7">
            <a:extLst>
              <a:ext uri="{FF2B5EF4-FFF2-40B4-BE49-F238E27FC236}">
                <a16:creationId xmlns:a16="http://schemas.microsoft.com/office/drawing/2014/main" id="{5AF82497-CF38-8863-F045-6527D86F6682}"/>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Overall Design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1B9DE-0DE9-42EB-857B-8EF89326E64D}"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Analysis</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426328" y="1076176"/>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9" name="Tijdelijke aanduiding voor tekst 7">
            <a:extLst>
              <a:ext uri="{FF2B5EF4-FFF2-40B4-BE49-F238E27FC236}">
                <a16:creationId xmlns:a16="http://schemas.microsoft.com/office/drawing/2014/main" id="{6DE7397C-E148-3297-2240-7718C8486233}"/>
              </a:ext>
            </a:extLst>
          </p:cNvPr>
          <p:cNvSpPr txBox="1">
            <a:spLocks/>
          </p:cNvSpPr>
          <p:nvPr/>
        </p:nvSpPr>
        <p:spPr>
          <a:xfrm>
            <a:off x="-323956" y="1173934"/>
            <a:ext cx="11502420" cy="4695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LiDAR Data Processing Pipeline</a:t>
            </a:r>
          </a:p>
          <a:p>
            <a:pPr lvl="3">
              <a:lnSpc>
                <a:spcPct val="150000"/>
              </a:lnSpc>
            </a:pPr>
            <a:r>
              <a:rPr lang="en-GB" altLang="zh-CN" sz="2600" dirty="0">
                <a:latin typeface="Times New Roman" panose="02020603050405020304" pitchFamily="18" charset="0"/>
                <a:cs typeface="Times New Roman" panose="02020603050405020304" pitchFamily="18" charset="0"/>
              </a:rPr>
              <a:t>Calculate Helix </a:t>
            </a:r>
            <a:r>
              <a:rPr lang="en-GB" altLang="zh-CN" sz="2600" dirty="0" err="1">
                <a:latin typeface="Times New Roman" panose="02020603050405020304" pitchFamily="18" charset="0"/>
                <a:cs typeface="Times New Roman" panose="02020603050405020304" pitchFamily="18" charset="0"/>
              </a:rPr>
              <a:t>Center</a:t>
            </a:r>
            <a:endParaRPr lang="en-GB" altLang="zh-CN" sz="2600" dirty="0">
              <a:latin typeface="Times New Roman" panose="02020603050405020304" pitchFamily="18" charset="0"/>
              <a:cs typeface="Times New Roman" panose="02020603050405020304" pitchFamily="18" charset="0"/>
            </a:endParaRPr>
          </a:p>
          <a:p>
            <a:pPr lvl="3">
              <a:lnSpc>
                <a:spcPct val="150000"/>
              </a:lnSpc>
            </a:pPr>
            <a:r>
              <a:rPr lang="en-GB" altLang="zh-CN" sz="2600" dirty="0">
                <a:latin typeface="Times New Roman" panose="02020603050405020304" pitchFamily="18" charset="0"/>
                <a:cs typeface="Times New Roman" panose="02020603050405020304" pitchFamily="18" charset="0"/>
              </a:rPr>
              <a:t>Coordinate Transform</a:t>
            </a:r>
          </a:p>
          <a:p>
            <a:pPr lvl="3">
              <a:lnSpc>
                <a:spcPct val="150000"/>
              </a:lnSpc>
            </a:pPr>
            <a:r>
              <a:rPr lang="en-GB" altLang="zh-CN" sz="2600" dirty="0">
                <a:latin typeface="Times New Roman" panose="02020603050405020304" pitchFamily="18" charset="0"/>
                <a:cs typeface="Times New Roman" panose="02020603050405020304" pitchFamily="18" charset="0"/>
              </a:rPr>
              <a:t>Filter</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a:t>
            </a:r>
          </a:p>
          <a:p>
            <a:pPr lvl="3">
              <a:lnSpc>
                <a:spcPct val="150000"/>
              </a:lnSpc>
            </a:pPr>
            <a:r>
              <a:rPr lang="en-GB" altLang="zh-CN" sz="2600" dirty="0">
                <a:latin typeface="Times New Roman" panose="02020603050405020304" pitchFamily="18" charset="0"/>
                <a:cs typeface="Times New Roman" panose="02020603050405020304" pitchFamily="18" charset="0"/>
              </a:rPr>
              <a:t>Handle Output Delay</a:t>
            </a:r>
          </a:p>
        </p:txBody>
      </p:sp>
      <p:pic>
        <p:nvPicPr>
          <p:cNvPr id="17" name="Picture 16">
            <a:extLst>
              <a:ext uri="{FF2B5EF4-FFF2-40B4-BE49-F238E27FC236}">
                <a16:creationId xmlns:a16="http://schemas.microsoft.com/office/drawing/2014/main" id="{82EA25E9-30B1-1BF2-C52D-79DDE1A87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838" y="1173934"/>
            <a:ext cx="5323924" cy="4695916"/>
          </a:xfrm>
          <a:prstGeom prst="rect">
            <a:avLst/>
          </a:prstGeom>
        </p:spPr>
      </p:pic>
      <p:sp>
        <p:nvSpPr>
          <p:cNvPr id="18" name="Footer Placeholder 17">
            <a:extLst>
              <a:ext uri="{FF2B5EF4-FFF2-40B4-BE49-F238E27FC236}">
                <a16:creationId xmlns:a16="http://schemas.microsoft.com/office/drawing/2014/main" id="{2A47D5A2-4AA8-E65F-9EF1-D2D5AFF49728}"/>
              </a:ext>
            </a:extLst>
          </p:cNvPr>
          <p:cNvSpPr>
            <a:spLocks noGrp="1"/>
          </p:cNvSpPr>
          <p:nvPr>
            <p:ph type="ftr" sz="quarter" idx="11"/>
          </p:nvPr>
        </p:nvSpPr>
        <p:spPr/>
        <p:txBody>
          <a:bodyPr/>
          <a:lstStyle/>
          <a:p>
            <a:r>
              <a:rPr lang="fr-FR" altLang="zh-CN"/>
              <a:t>Image source: https://www.zxlidars.com/</a:t>
            </a:r>
            <a:endParaRPr lang="zh-CN" altLang="en-US"/>
          </a:p>
        </p:txBody>
      </p:sp>
    </p:spTree>
    <p:extLst>
      <p:ext uri="{BB962C8B-B14F-4D97-AF65-F5344CB8AC3E}">
        <p14:creationId xmlns:p14="http://schemas.microsoft.com/office/powerpoint/2010/main" val="116368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Titel 7">
            <a:extLst>
              <a:ext uri="{FF2B5EF4-FFF2-40B4-BE49-F238E27FC236}">
                <a16:creationId xmlns:a16="http://schemas.microsoft.com/office/drawing/2014/main" id="{4191AD8F-7D21-4D89-8008-D547F6A555C4}"/>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Deadtime Delay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1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047" y="1756934"/>
            <a:ext cx="6361896" cy="3018654"/>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pic>
        <p:nvPicPr>
          <p:cNvPr id="9" name="Picture 8">
            <a:extLst>
              <a:ext uri="{FF2B5EF4-FFF2-40B4-BE49-F238E27FC236}">
                <a16:creationId xmlns:a16="http://schemas.microsoft.com/office/drawing/2014/main" id="{A6A4B1AE-E538-3702-32AA-5FEE67791252}"/>
              </a:ext>
            </a:extLst>
          </p:cNvPr>
          <p:cNvPicPr>
            <a:picLocks noChangeAspect="1"/>
          </p:cNvPicPr>
          <p:nvPr/>
        </p:nvPicPr>
        <p:blipFill>
          <a:blip r:embed="rId6"/>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4147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750337"/>
            <a:ext cx="6388697" cy="3357326"/>
          </a:xfrm>
          <a:prstGeom prst="rect">
            <a:avLst/>
          </a:prstGeom>
        </p:spPr>
      </p:pic>
      <p:sp>
        <p:nvSpPr>
          <p:cNvPr id="3" name="TextBox 2">
            <a:extLst>
              <a:ext uri="{FF2B5EF4-FFF2-40B4-BE49-F238E27FC236}">
                <a16:creationId xmlns:a16="http://schemas.microsoft.com/office/drawing/2014/main" id="{AB8CA760-E020-4D9C-5B73-BC9F2B8694DC}"/>
              </a:ext>
            </a:extLst>
          </p:cNvPr>
          <p:cNvSpPr txBox="1"/>
          <p:nvPr/>
        </p:nvSpPr>
        <p:spPr>
          <a:xfrm>
            <a:off x="7787982" y="2040030"/>
            <a:ext cx="2993127" cy="27779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perfect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delayed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filter</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MIMO/SISO controller(s)</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Close the loop in real-time</a:t>
            </a:r>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7ACAD-F6A2-70F1-34D6-7461083D628A}"/>
              </a:ext>
            </a:extLst>
          </p:cNvPr>
          <p:cNvPicPr>
            <a:picLocks noChangeAspect="1"/>
          </p:cNvPicPr>
          <p:nvPr/>
        </p:nvPicPr>
        <p:blipFill>
          <a:blip r:embed="rId5"/>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09650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Current Progress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To prove that I’m not wasting time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04</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5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Sampling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06019D1-D678-4D2D-8649-CB3F63541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44" y="1289787"/>
            <a:ext cx="3899135" cy="4002939"/>
          </a:xfrm>
          <a:prstGeom prst="rect">
            <a:avLst/>
          </a:prstGeom>
        </p:spPr>
      </p:pic>
      <p:pic>
        <p:nvPicPr>
          <p:cNvPr id="18" name="NTM-A_noCen">
            <a:hlinkClick r:id="" action="ppaction://media"/>
            <a:extLst>
              <a:ext uri="{FF2B5EF4-FFF2-40B4-BE49-F238E27FC236}">
                <a16:creationId xmlns:a16="http://schemas.microsoft.com/office/drawing/2014/main" id="{10BE362B-695E-31A7-AA71-8543EC3443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01879" y="1929771"/>
            <a:ext cx="7620000" cy="2955925"/>
          </a:xfrm>
          <a:prstGeom prst="rect">
            <a:avLst/>
          </a:prstGeom>
        </p:spPr>
      </p:pic>
    </p:spTree>
    <p:extLst>
      <p:ext uri="{BB962C8B-B14F-4D97-AF65-F5344CB8AC3E}">
        <p14:creationId xmlns:p14="http://schemas.microsoft.com/office/powerpoint/2010/main" val="37510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Data Processing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1734218" y="96255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117526" y="1600597"/>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1622572" y="3435541"/>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1622572" y="4061506"/>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1622572" y="4687471"/>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1767221" y="5634371"/>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1338455" y="2363056"/>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939984" y="2791878"/>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2329638" y="1404651"/>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2329637" y="2174755"/>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2329637" y="3233970"/>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2329637" y="3877633"/>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2329637" y="4503598"/>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117526" y="1887676"/>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2362644" y="1887676"/>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3541749" y="160847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2484329" y="2046307"/>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F75D5B7-BF56-2FE7-10D7-865D88A22EDD}"/>
              </a:ext>
            </a:extLst>
          </p:cNvPr>
          <p:cNvPicPr>
            <a:picLocks noChangeAspect="1"/>
          </p:cNvPicPr>
          <p:nvPr/>
        </p:nvPicPr>
        <p:blipFill rotWithShape="1">
          <a:blip r:embed="rId4">
            <a:extLst>
              <a:ext uri="{28A0092B-C50C-407E-A947-70E740481C1C}">
                <a14:useLocalDpi xmlns:a14="http://schemas.microsoft.com/office/drawing/2010/main" val="0"/>
              </a:ext>
            </a:extLst>
          </a:blip>
          <a:srcRect l="51816" r="4382"/>
          <a:stretch/>
        </p:blipFill>
        <p:spPr>
          <a:xfrm>
            <a:off x="5229096" y="817798"/>
            <a:ext cx="5340332" cy="5886450"/>
          </a:xfrm>
          <a:prstGeom prst="rect">
            <a:avLst/>
          </a:prstGeom>
        </p:spPr>
      </p:pic>
    </p:spTree>
    <p:extLst>
      <p:ext uri="{BB962C8B-B14F-4D97-AF65-F5344CB8AC3E}">
        <p14:creationId xmlns:p14="http://schemas.microsoft.com/office/powerpoint/2010/main" val="1036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8559" t="2533" r="6993" b="3314"/>
          <a:stretch/>
        </p:blipFill>
        <p:spPr>
          <a:xfrm>
            <a:off x="265509" y="857250"/>
            <a:ext cx="10942238" cy="5890149"/>
          </a:xfrm>
          <a:prstGeom prst="rect">
            <a:avLst/>
          </a:prstGeom>
        </p:spPr>
      </p:pic>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Tree>
    <p:extLst>
      <p:ext uri="{BB962C8B-B14F-4D97-AF65-F5344CB8AC3E}">
        <p14:creationId xmlns:p14="http://schemas.microsoft.com/office/powerpoint/2010/main" val="251859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2312" r="5908" b="3369"/>
          <a:stretch/>
        </p:blipFill>
        <p:spPr>
          <a:xfrm>
            <a:off x="265509" y="841301"/>
            <a:ext cx="11283450" cy="5864022"/>
          </a:xfrm>
          <a:prstGeom prst="rect">
            <a:avLst/>
          </a:prstGeom>
        </p:spPr>
      </p:pic>
    </p:spTree>
    <p:extLst>
      <p:ext uri="{BB962C8B-B14F-4D97-AF65-F5344CB8AC3E}">
        <p14:creationId xmlns:p14="http://schemas.microsoft.com/office/powerpoint/2010/main" val="92259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Introduction --- 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Controllable &amp; Observable</a:t>
            </a:r>
          </a:p>
          <a:p>
            <a:pPr lvl="3">
              <a:lnSpc>
                <a:spcPct val="150000"/>
              </a:lnSpc>
            </a:pPr>
            <a:r>
              <a:rPr lang="en-GB" altLang="zh-CN" sz="2400" dirty="0">
                <a:latin typeface="Times New Roman" panose="02020603050405020304" pitchFamily="18" charset="0"/>
                <a:cs typeface="Times New Roman" panose="02020603050405020304" pitchFamily="18" charset="0"/>
              </a:rPr>
              <a:t>Steady-state decouple thanks to Azimuth Offset</a:t>
            </a: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extLst>
              <p:ext uri="{D42A27DB-BD31-4B8C-83A1-F6EECF244321}">
                <p14:modId xmlns:p14="http://schemas.microsoft.com/office/powerpoint/2010/main" val="3053252605"/>
              </p:ext>
            </p:extLst>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pic>
        <p:nvPicPr>
          <p:cNvPr id="13" name="Picture 12">
            <a:extLst>
              <a:ext uri="{FF2B5EF4-FFF2-40B4-BE49-F238E27FC236}">
                <a16:creationId xmlns:a16="http://schemas.microsoft.com/office/drawing/2014/main" id="{6B5345E1-C82D-A1DE-3659-DC708C7A3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209" y="3350577"/>
            <a:ext cx="2500036" cy="2056307"/>
          </a:xfrm>
          <a:prstGeom prst="rect">
            <a:avLst/>
          </a:prstGeom>
        </p:spPr>
      </p:pic>
    </p:spTree>
    <p:extLst>
      <p:ext uri="{BB962C8B-B14F-4D97-AF65-F5344CB8AC3E}">
        <p14:creationId xmlns:p14="http://schemas.microsoft.com/office/powerpoint/2010/main" val="1385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449102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167761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Delayed Model</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2638652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44</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030785"/>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Future Work &amp; Challenges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Journey ahead</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05</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45</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Challenge &amp; FW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Steady-state decouple</a:t>
            </a:r>
            <a:r>
              <a:rPr lang="en-GB" altLang="zh-CN" sz="2400" dirty="0">
                <a:latin typeface="Times New Roman" panose="02020603050405020304" pitchFamily="18" charset="0"/>
                <a:cs typeface="Times New Roman" panose="02020603050405020304" pitchFamily="18" charset="0"/>
              </a:rPr>
              <a:t> thanks to Azimuth Offset</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High frequency does not capture well</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spTree>
    <p:extLst>
      <p:ext uri="{BB962C8B-B14F-4D97-AF65-F5344CB8AC3E}">
        <p14:creationId xmlns:p14="http://schemas.microsoft.com/office/powerpoint/2010/main" val="1226815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Future Work</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Close the loop</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Controller design based on internal model (Loop shaping</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Gust and Turbulence</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Open to suggestion :) </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0497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4-10-2024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48</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Q&amp;A</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Bring it in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06</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2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50000"/>
              </a:lnSpc>
            </a:pPr>
            <a:r>
              <a:rPr lang="en-GB" sz="2400" dirty="0">
                <a:latin typeface="Times New Roman" panose="02020603050405020304" pitchFamily="18" charset="0"/>
                <a:cs typeface="Times New Roman" panose="02020603050405020304" pitchFamily="18" charset="0"/>
              </a:rPr>
              <a:t>Axial Induction Control </a:t>
            </a:r>
          </a:p>
          <a:p>
            <a:pPr lvl="2">
              <a:lnSpc>
                <a:spcPct val="250000"/>
              </a:lnSpc>
            </a:pPr>
            <a:r>
              <a:rPr lang="en-GB" sz="2400" dirty="0">
                <a:latin typeface="Times New Roman" panose="02020603050405020304" pitchFamily="18" charset="0"/>
                <a:cs typeface="Times New Roman" panose="02020603050405020304" pitchFamily="18" charset="0"/>
              </a:rPr>
              <a:t>Wake Steering</a:t>
            </a:r>
          </a:p>
          <a:p>
            <a:pPr lvl="2">
              <a:lnSpc>
                <a:spcPct val="250000"/>
              </a:lnSpc>
            </a:pPr>
            <a:r>
              <a:rPr lang="en-GB" sz="2400"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700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2043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75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0"/>
            <a:ext cx="12328492" cy="6858000"/>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4-10-2024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3395" y="688235"/>
            <a:ext cx="912521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30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Deadtime Delay</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9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2876745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57250"/>
            <a:ext cx="12160327" cy="5871157"/>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Bode diagram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9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594" y="1097986"/>
            <a:ext cx="8871429" cy="4662027"/>
          </a:xfrm>
          <a:prstGeom prst="rect">
            <a:avLst/>
          </a:prstGeom>
        </p:spPr>
      </p:pic>
    </p:spTree>
    <p:extLst>
      <p:ext uri="{BB962C8B-B14F-4D97-AF65-F5344CB8AC3E}">
        <p14:creationId xmlns:p14="http://schemas.microsoft.com/office/powerpoint/2010/main" val="1644666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88235"/>
            <a:ext cx="12191998"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 Precision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5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Helix Approach</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rotWithShape="1">
          <a:blip r:embed="rId5">
            <a:extLst>
              <a:ext uri="{28A0092B-C50C-407E-A947-70E740481C1C}">
                <a14:useLocalDpi xmlns:a14="http://schemas.microsoft.com/office/drawing/2010/main" val="0"/>
              </a:ext>
            </a:extLst>
          </a:blip>
          <a:srcRect l="8256" r="6590"/>
          <a:stretch/>
        </p:blipFill>
        <p:spPr>
          <a:xfrm>
            <a:off x="6571967" y="1988155"/>
            <a:ext cx="5082464" cy="2881689"/>
          </a:xfrm>
          <a:prstGeom prst="rect">
            <a:avLst/>
          </a:prstGeom>
        </p:spPr>
      </p:pic>
    </p:spTree>
    <p:extLst>
      <p:ext uri="{BB962C8B-B14F-4D97-AF65-F5344CB8AC3E}">
        <p14:creationId xmlns:p14="http://schemas.microsoft.com/office/powerpoint/2010/main" val="17284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4-10-2024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6888</TotalTime>
  <Words>1810</Words>
  <Application>Microsoft Office PowerPoint</Application>
  <PresentationFormat>Widescreen</PresentationFormat>
  <Paragraphs>476</Paragraphs>
  <Slides>64</Slides>
  <Notes>54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等线</vt:lpstr>
      <vt:lpstr>等线 Light</vt:lpstr>
      <vt:lpstr>Arial</vt:lpstr>
      <vt:lpstr>Calibri</vt:lpstr>
      <vt:lpstr>Times New Roman</vt:lpstr>
      <vt:lpstr>Wingdings</vt:lpstr>
      <vt:lpstr>Office Theme</vt:lpstr>
      <vt:lpstr>Title slide + image</vt:lpstr>
      <vt:lpstr>PowerPoint Presentation</vt:lpstr>
      <vt:lpstr>Chapter | dark mode</vt:lpstr>
      <vt:lpstr>Introduction --- Wake Effect</vt:lpstr>
      <vt:lpstr>Introduction --- Wind Farm Flow Control</vt:lpstr>
      <vt:lpstr>Introduction --- Wake Mixing</vt:lpstr>
      <vt:lpstr>Introduction --- Helix Approach</vt:lpstr>
      <vt:lpstr>Helix Approach --- MBC Transform</vt:lpstr>
      <vt:lpstr>Helix Approach --- Inverse MBC Transform</vt:lpstr>
      <vt:lpstr>Helix Approach --- Transform</vt:lpstr>
      <vt:lpstr>Helix --- Block Diagram</vt:lpstr>
      <vt:lpstr>Helix --- My Question</vt:lpstr>
      <vt:lpstr>Chapter | dark mode</vt:lpstr>
      <vt:lpstr>Feedback --- LiDAR</vt:lpstr>
      <vt:lpstr>Feedback --- LiDAR Doppler Effect</vt:lpstr>
      <vt:lpstr>Feedback --- LiDAR Application WFFC</vt:lpstr>
      <vt:lpstr>Feedback --- Simulation Setup</vt:lpstr>
      <vt:lpstr>Feedback --- Practical Tool</vt:lpstr>
      <vt:lpstr>Chapter | dark mode</vt:lpstr>
      <vt:lpstr>RQ --- A Look into Data</vt:lpstr>
      <vt:lpstr>RQ --- Questions</vt:lpstr>
      <vt:lpstr>Chapter | dark mode</vt:lpstr>
      <vt:lpstr>Control Design --- Helix Center</vt:lpstr>
      <vt:lpstr>Control Design --- New Transform</vt:lpstr>
      <vt:lpstr>Control Design --- New Transform</vt:lpstr>
      <vt:lpstr>Control Design --- New Transform</vt:lpstr>
      <vt:lpstr>Control Design --- New Transform</vt:lpstr>
      <vt:lpstr>Control Design --- Relationship Map</vt:lpstr>
      <vt:lpstr>Control Design --- Lookback</vt:lpstr>
      <vt:lpstr>PowerPoint Presentation</vt:lpstr>
      <vt:lpstr>Control Design --- Analysis</vt:lpstr>
      <vt:lpstr>PowerPoint Presentation</vt:lpstr>
      <vt:lpstr>Control Design --- Smith Predictor</vt:lpstr>
      <vt:lpstr>Control Design --- Smith Predictor</vt:lpstr>
      <vt:lpstr>Chapter | dark mode</vt:lpstr>
      <vt:lpstr>Current Progress --- LiDAR Sampling</vt:lpstr>
      <vt:lpstr>Current Progress --- LiDAR Data Processing</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Delayed Model</vt:lpstr>
      <vt:lpstr>Chapter | dark mode</vt:lpstr>
      <vt:lpstr>Challenge &amp; FW --- Internal Model IDE</vt:lpstr>
      <vt:lpstr>Future Work</vt:lpstr>
      <vt:lpstr>Thanks for listening :)</vt:lpstr>
      <vt:lpstr>Chapter | dark mode</vt:lpstr>
      <vt:lpstr>HF theta – HF center</vt:lpstr>
      <vt:lpstr>HF theta – HF center</vt:lpstr>
      <vt:lpstr>HF theta – HF center</vt:lpstr>
      <vt:lpstr>HF theta – HF center</vt:lpstr>
      <vt:lpstr>Feedback --- LiDAR</vt:lpstr>
      <vt:lpstr>PowerPoint Presentation</vt:lpstr>
      <vt:lpstr>LiDAR Choosing</vt:lpstr>
      <vt:lpstr>PowerPoint Presentation</vt:lpstr>
      <vt:lpstr>New Transform</vt:lpstr>
      <vt:lpstr>System IDE</vt:lpstr>
      <vt:lpstr>Deadtime Delay</vt:lpstr>
      <vt:lpstr>Smith Predictor</vt:lpstr>
      <vt:lpstr>Bode diagram System IDE</vt:lpstr>
      <vt:lpstr>Comparison of outputs</vt:lpstr>
      <vt:lpstr>Model Precision</vt:lpstr>
      <vt:lpstr>Comparison of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574</cp:revision>
  <dcterms:created xsi:type="dcterms:W3CDTF">2024-06-06T10:17:08Z</dcterms:created>
  <dcterms:modified xsi:type="dcterms:W3CDTF">2024-10-04T12:16:58Z</dcterms:modified>
</cp:coreProperties>
</file>